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60" r:id="rId2"/>
    <p:sldId id="261" r:id="rId3"/>
    <p:sldId id="262" r:id="rId4"/>
    <p:sldId id="263" r:id="rId5"/>
    <p:sldId id="258" r:id="rId6"/>
    <p:sldId id="259" r:id="rId7"/>
    <p:sldId id="264" r:id="rId8"/>
    <p:sldId id="265" r:id="rId9"/>
    <p:sldId id="267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4FDDE7-A042-402C-843D-04EA5D20513A}" type="doc">
      <dgm:prSet loTypeId="urn:microsoft.com/office/officeart/2005/8/layout/hChevron3" loCatId="process" qsTypeId="urn:microsoft.com/office/officeart/2005/8/quickstyle/simple1" qsCatId="simple" csTypeId="urn:microsoft.com/office/officeart/2005/8/colors/colorful2" csCatId="colorful" phldr="1"/>
      <dgm:spPr/>
    </dgm:pt>
    <dgm:pt modelId="{93CBF7B2-FD50-402A-84B6-92307C3FA9E5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Individually</a:t>
          </a:r>
          <a:r>
            <a:rPr lang="en-GB" dirty="0" smtClean="0"/>
            <a:t> </a:t>
          </a:r>
          <a:endParaRPr lang="en-GB" dirty="0"/>
        </a:p>
      </dgm:t>
    </dgm:pt>
    <dgm:pt modelId="{A96994AE-7EBB-49AB-90EF-6205149EE27F}" type="parTrans" cxnId="{4DD469E7-09B2-418A-8C4A-C0E3385B419D}">
      <dgm:prSet/>
      <dgm:spPr/>
      <dgm:t>
        <a:bodyPr/>
        <a:lstStyle/>
        <a:p>
          <a:endParaRPr lang="en-GB"/>
        </a:p>
      </dgm:t>
    </dgm:pt>
    <dgm:pt modelId="{D5391873-3858-4ED3-8D43-FB63F9CB0FC1}" type="sibTrans" cxnId="{4DD469E7-09B2-418A-8C4A-C0E3385B419D}">
      <dgm:prSet/>
      <dgm:spPr/>
      <dgm:t>
        <a:bodyPr/>
        <a:lstStyle/>
        <a:p>
          <a:endParaRPr lang="en-GB"/>
        </a:p>
      </dgm:t>
    </dgm:pt>
    <dgm:pt modelId="{C2118608-B8F2-420C-B366-8FBB1CA06D37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Pairs</a:t>
          </a:r>
          <a:endParaRPr lang="en-GB" dirty="0">
            <a:solidFill>
              <a:schemeClr val="tx1"/>
            </a:solidFill>
          </a:endParaRPr>
        </a:p>
      </dgm:t>
    </dgm:pt>
    <dgm:pt modelId="{7FB8C7EE-76AA-447F-B4D5-2841980E6F77}" type="parTrans" cxnId="{085CE458-3C93-4FFB-86BF-969BA9159ACF}">
      <dgm:prSet/>
      <dgm:spPr/>
      <dgm:t>
        <a:bodyPr/>
        <a:lstStyle/>
        <a:p>
          <a:endParaRPr lang="en-GB"/>
        </a:p>
      </dgm:t>
    </dgm:pt>
    <dgm:pt modelId="{80F1D9FD-8273-4B96-BAE4-0369AE485B01}" type="sibTrans" cxnId="{085CE458-3C93-4FFB-86BF-969BA9159ACF}">
      <dgm:prSet/>
      <dgm:spPr/>
      <dgm:t>
        <a:bodyPr/>
        <a:lstStyle/>
        <a:p>
          <a:endParaRPr lang="en-GB"/>
        </a:p>
      </dgm:t>
    </dgm:pt>
    <dgm:pt modelId="{EDBBFBAC-3C8E-4B4B-9B73-9BDB38B7132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Groups of 4</a:t>
          </a:r>
          <a:endParaRPr lang="en-GB" dirty="0">
            <a:solidFill>
              <a:schemeClr val="tx1"/>
            </a:solidFill>
          </a:endParaRPr>
        </a:p>
      </dgm:t>
    </dgm:pt>
    <dgm:pt modelId="{269A8CF2-AD37-4AA5-A8B8-803BF8BDA00D}" type="parTrans" cxnId="{55787FB0-DAE2-4467-A0BC-14622D99752A}">
      <dgm:prSet/>
      <dgm:spPr/>
      <dgm:t>
        <a:bodyPr/>
        <a:lstStyle/>
        <a:p>
          <a:endParaRPr lang="en-GB"/>
        </a:p>
      </dgm:t>
    </dgm:pt>
    <dgm:pt modelId="{EE6DA488-61CF-40EF-9155-E50877748A6F}" type="sibTrans" cxnId="{55787FB0-DAE2-4467-A0BC-14622D99752A}">
      <dgm:prSet/>
      <dgm:spPr/>
      <dgm:t>
        <a:bodyPr/>
        <a:lstStyle/>
        <a:p>
          <a:endParaRPr lang="en-GB"/>
        </a:p>
      </dgm:t>
    </dgm:pt>
    <dgm:pt modelId="{B3B200D2-2324-4A94-A245-C28D778A8C67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Groups of 8</a:t>
          </a:r>
          <a:endParaRPr lang="en-GB" dirty="0">
            <a:solidFill>
              <a:schemeClr val="tx1"/>
            </a:solidFill>
          </a:endParaRPr>
        </a:p>
      </dgm:t>
    </dgm:pt>
    <dgm:pt modelId="{9B43FC28-4C98-4BD0-8C5B-65886105A01E}" type="parTrans" cxnId="{EA984E7F-04A4-4AEA-859B-1A39A90C85B3}">
      <dgm:prSet/>
      <dgm:spPr/>
      <dgm:t>
        <a:bodyPr/>
        <a:lstStyle/>
        <a:p>
          <a:endParaRPr lang="en-GB"/>
        </a:p>
      </dgm:t>
    </dgm:pt>
    <dgm:pt modelId="{D04B2725-5CA6-4A1E-904D-FD3B2F4AA8D2}" type="sibTrans" cxnId="{EA984E7F-04A4-4AEA-859B-1A39A90C85B3}">
      <dgm:prSet/>
      <dgm:spPr/>
      <dgm:t>
        <a:bodyPr/>
        <a:lstStyle/>
        <a:p>
          <a:endParaRPr lang="en-GB"/>
        </a:p>
      </dgm:t>
    </dgm:pt>
    <dgm:pt modelId="{29F0053D-97B1-4ACF-87D7-D7F5ADB084C8}">
      <dgm:prSet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As a class</a:t>
          </a:r>
          <a:endParaRPr lang="en-GB" dirty="0">
            <a:solidFill>
              <a:schemeClr val="tx1"/>
            </a:solidFill>
          </a:endParaRPr>
        </a:p>
      </dgm:t>
    </dgm:pt>
    <dgm:pt modelId="{4F791B31-328B-4FF8-92E6-7B7DE7B25ADB}" type="parTrans" cxnId="{3984DB1D-6E3A-4F7C-A05D-42ECFC1A2533}">
      <dgm:prSet/>
      <dgm:spPr/>
      <dgm:t>
        <a:bodyPr/>
        <a:lstStyle/>
        <a:p>
          <a:endParaRPr lang="en-GB"/>
        </a:p>
      </dgm:t>
    </dgm:pt>
    <dgm:pt modelId="{F5C21B0F-FEFA-426B-8FD3-80C833E43344}" type="sibTrans" cxnId="{3984DB1D-6E3A-4F7C-A05D-42ECFC1A2533}">
      <dgm:prSet/>
      <dgm:spPr/>
      <dgm:t>
        <a:bodyPr/>
        <a:lstStyle/>
        <a:p>
          <a:endParaRPr lang="en-GB"/>
        </a:p>
      </dgm:t>
    </dgm:pt>
    <dgm:pt modelId="{89A8A656-5AC6-4B46-9FBC-7F80386888FC}" type="pres">
      <dgm:prSet presAssocID="{A84FDDE7-A042-402C-843D-04EA5D20513A}" presName="Name0" presStyleCnt="0">
        <dgm:presLayoutVars>
          <dgm:dir/>
          <dgm:resizeHandles val="exact"/>
        </dgm:presLayoutVars>
      </dgm:prSet>
      <dgm:spPr/>
    </dgm:pt>
    <dgm:pt modelId="{C15BB357-67F6-48D0-B081-36CB4CC048C7}" type="pres">
      <dgm:prSet presAssocID="{93CBF7B2-FD50-402A-84B6-92307C3FA9E5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4700A6C-1492-47EF-8BA1-C0E34C4A4CE4}" type="pres">
      <dgm:prSet presAssocID="{D5391873-3858-4ED3-8D43-FB63F9CB0FC1}" presName="parSpace" presStyleCnt="0"/>
      <dgm:spPr/>
    </dgm:pt>
    <dgm:pt modelId="{4899C151-51AB-4AF0-BCF9-CB0D245D290F}" type="pres">
      <dgm:prSet presAssocID="{C2118608-B8F2-420C-B366-8FBB1CA06D37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8B8037-6ADA-4737-A74C-4937F8BC59E1}" type="pres">
      <dgm:prSet presAssocID="{80F1D9FD-8273-4B96-BAE4-0369AE485B01}" presName="parSpace" presStyleCnt="0"/>
      <dgm:spPr/>
    </dgm:pt>
    <dgm:pt modelId="{BE5A08A8-B418-4D49-AF26-DB99683C4726}" type="pres">
      <dgm:prSet presAssocID="{EDBBFBAC-3C8E-4B4B-9B73-9BDB38B71321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1CD79E-B829-447B-8C48-1CF63D005056}" type="pres">
      <dgm:prSet presAssocID="{EE6DA488-61CF-40EF-9155-E50877748A6F}" presName="parSpace" presStyleCnt="0"/>
      <dgm:spPr/>
    </dgm:pt>
    <dgm:pt modelId="{033FD171-21AB-4547-919A-4351B69CC74A}" type="pres">
      <dgm:prSet presAssocID="{B3B200D2-2324-4A94-A245-C28D778A8C67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F49F1DB-294E-4A27-B1DC-78B6B504333A}" type="pres">
      <dgm:prSet presAssocID="{D04B2725-5CA6-4A1E-904D-FD3B2F4AA8D2}" presName="parSpace" presStyleCnt="0"/>
      <dgm:spPr/>
    </dgm:pt>
    <dgm:pt modelId="{FCAC9290-0061-40DD-9EE2-E36428818B27}" type="pres">
      <dgm:prSet presAssocID="{29F0053D-97B1-4ACF-87D7-D7F5ADB084C8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D0F5F41-B782-4845-8673-F18DFD2A1197}" type="presOf" srcId="{93CBF7B2-FD50-402A-84B6-92307C3FA9E5}" destId="{C15BB357-67F6-48D0-B081-36CB4CC048C7}" srcOrd="0" destOrd="0" presId="urn:microsoft.com/office/officeart/2005/8/layout/hChevron3"/>
    <dgm:cxn modelId="{3984DB1D-6E3A-4F7C-A05D-42ECFC1A2533}" srcId="{A84FDDE7-A042-402C-843D-04EA5D20513A}" destId="{29F0053D-97B1-4ACF-87D7-D7F5ADB084C8}" srcOrd="4" destOrd="0" parTransId="{4F791B31-328B-4FF8-92E6-7B7DE7B25ADB}" sibTransId="{F5C21B0F-FEFA-426B-8FD3-80C833E43344}"/>
    <dgm:cxn modelId="{1AF1D3EF-AB5A-4CA7-8ABB-28137C30AC30}" type="presOf" srcId="{A84FDDE7-A042-402C-843D-04EA5D20513A}" destId="{89A8A656-5AC6-4B46-9FBC-7F80386888FC}" srcOrd="0" destOrd="0" presId="urn:microsoft.com/office/officeart/2005/8/layout/hChevron3"/>
    <dgm:cxn modelId="{0EDC0CAF-558F-4D06-8FD2-365A11702566}" type="presOf" srcId="{29F0053D-97B1-4ACF-87D7-D7F5ADB084C8}" destId="{FCAC9290-0061-40DD-9EE2-E36428818B27}" srcOrd="0" destOrd="0" presId="urn:microsoft.com/office/officeart/2005/8/layout/hChevron3"/>
    <dgm:cxn modelId="{66C15F27-0A7F-45B9-BB64-4D152A71BC0D}" type="presOf" srcId="{C2118608-B8F2-420C-B366-8FBB1CA06D37}" destId="{4899C151-51AB-4AF0-BCF9-CB0D245D290F}" srcOrd="0" destOrd="0" presId="urn:microsoft.com/office/officeart/2005/8/layout/hChevron3"/>
    <dgm:cxn modelId="{085CE458-3C93-4FFB-86BF-969BA9159ACF}" srcId="{A84FDDE7-A042-402C-843D-04EA5D20513A}" destId="{C2118608-B8F2-420C-B366-8FBB1CA06D37}" srcOrd="1" destOrd="0" parTransId="{7FB8C7EE-76AA-447F-B4D5-2841980E6F77}" sibTransId="{80F1D9FD-8273-4B96-BAE4-0369AE485B01}"/>
    <dgm:cxn modelId="{55787FB0-DAE2-4467-A0BC-14622D99752A}" srcId="{A84FDDE7-A042-402C-843D-04EA5D20513A}" destId="{EDBBFBAC-3C8E-4B4B-9B73-9BDB38B71321}" srcOrd="2" destOrd="0" parTransId="{269A8CF2-AD37-4AA5-A8B8-803BF8BDA00D}" sibTransId="{EE6DA488-61CF-40EF-9155-E50877748A6F}"/>
    <dgm:cxn modelId="{110058FF-97A7-48E5-BEFB-279C1C5EBB49}" type="presOf" srcId="{EDBBFBAC-3C8E-4B4B-9B73-9BDB38B71321}" destId="{BE5A08A8-B418-4D49-AF26-DB99683C4726}" srcOrd="0" destOrd="0" presId="urn:microsoft.com/office/officeart/2005/8/layout/hChevron3"/>
    <dgm:cxn modelId="{54DA7063-ADF0-47BC-B6E7-430171B27CC8}" type="presOf" srcId="{B3B200D2-2324-4A94-A245-C28D778A8C67}" destId="{033FD171-21AB-4547-919A-4351B69CC74A}" srcOrd="0" destOrd="0" presId="urn:microsoft.com/office/officeart/2005/8/layout/hChevron3"/>
    <dgm:cxn modelId="{4DD469E7-09B2-418A-8C4A-C0E3385B419D}" srcId="{A84FDDE7-A042-402C-843D-04EA5D20513A}" destId="{93CBF7B2-FD50-402A-84B6-92307C3FA9E5}" srcOrd="0" destOrd="0" parTransId="{A96994AE-7EBB-49AB-90EF-6205149EE27F}" sibTransId="{D5391873-3858-4ED3-8D43-FB63F9CB0FC1}"/>
    <dgm:cxn modelId="{EA984E7F-04A4-4AEA-859B-1A39A90C85B3}" srcId="{A84FDDE7-A042-402C-843D-04EA5D20513A}" destId="{B3B200D2-2324-4A94-A245-C28D778A8C67}" srcOrd="3" destOrd="0" parTransId="{9B43FC28-4C98-4BD0-8C5B-65886105A01E}" sibTransId="{D04B2725-5CA6-4A1E-904D-FD3B2F4AA8D2}"/>
    <dgm:cxn modelId="{D2303C2D-E699-4BC3-A7DE-F4D7709C1A46}" type="presParOf" srcId="{89A8A656-5AC6-4B46-9FBC-7F80386888FC}" destId="{C15BB357-67F6-48D0-B081-36CB4CC048C7}" srcOrd="0" destOrd="0" presId="urn:microsoft.com/office/officeart/2005/8/layout/hChevron3"/>
    <dgm:cxn modelId="{625DB14F-1DCD-4BDD-8DAC-F5A9E2555C42}" type="presParOf" srcId="{89A8A656-5AC6-4B46-9FBC-7F80386888FC}" destId="{F4700A6C-1492-47EF-8BA1-C0E34C4A4CE4}" srcOrd="1" destOrd="0" presId="urn:microsoft.com/office/officeart/2005/8/layout/hChevron3"/>
    <dgm:cxn modelId="{264F5FFD-C0F3-45C9-97B2-BE2BBA8AB407}" type="presParOf" srcId="{89A8A656-5AC6-4B46-9FBC-7F80386888FC}" destId="{4899C151-51AB-4AF0-BCF9-CB0D245D290F}" srcOrd="2" destOrd="0" presId="urn:microsoft.com/office/officeart/2005/8/layout/hChevron3"/>
    <dgm:cxn modelId="{26CB585D-BD1B-442B-92AD-665E70822264}" type="presParOf" srcId="{89A8A656-5AC6-4B46-9FBC-7F80386888FC}" destId="{888B8037-6ADA-4737-A74C-4937F8BC59E1}" srcOrd="3" destOrd="0" presId="urn:microsoft.com/office/officeart/2005/8/layout/hChevron3"/>
    <dgm:cxn modelId="{D4D8D2B6-64AA-4DDD-AEFC-3736B38E42CC}" type="presParOf" srcId="{89A8A656-5AC6-4B46-9FBC-7F80386888FC}" destId="{BE5A08A8-B418-4D49-AF26-DB99683C4726}" srcOrd="4" destOrd="0" presId="urn:microsoft.com/office/officeart/2005/8/layout/hChevron3"/>
    <dgm:cxn modelId="{7C665ADD-A77F-4D79-AECA-7C3B1ECF5F8A}" type="presParOf" srcId="{89A8A656-5AC6-4B46-9FBC-7F80386888FC}" destId="{3D1CD79E-B829-447B-8C48-1CF63D005056}" srcOrd="5" destOrd="0" presId="urn:microsoft.com/office/officeart/2005/8/layout/hChevron3"/>
    <dgm:cxn modelId="{C3992D42-996F-4CE2-9D32-5DF218877E46}" type="presParOf" srcId="{89A8A656-5AC6-4B46-9FBC-7F80386888FC}" destId="{033FD171-21AB-4547-919A-4351B69CC74A}" srcOrd="6" destOrd="0" presId="urn:microsoft.com/office/officeart/2005/8/layout/hChevron3"/>
    <dgm:cxn modelId="{CA799EF3-A605-4AD9-972B-3E58FF823F65}" type="presParOf" srcId="{89A8A656-5AC6-4B46-9FBC-7F80386888FC}" destId="{FF49F1DB-294E-4A27-B1DC-78B6B504333A}" srcOrd="7" destOrd="0" presId="urn:microsoft.com/office/officeart/2005/8/layout/hChevron3"/>
    <dgm:cxn modelId="{C9D1BC3A-BDB7-4A9D-AED1-FF65AA38F11C}" type="presParOf" srcId="{89A8A656-5AC6-4B46-9FBC-7F80386888FC}" destId="{FCAC9290-0061-40DD-9EE2-E36428818B27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BB357-67F6-48D0-B081-36CB4CC048C7}">
      <dsp:nvSpPr>
        <dsp:cNvPr id="0" name=""/>
        <dsp:cNvSpPr/>
      </dsp:nvSpPr>
      <dsp:spPr>
        <a:xfrm>
          <a:off x="1010" y="541870"/>
          <a:ext cx="1971166" cy="788466"/>
        </a:xfrm>
        <a:prstGeom prst="homePlat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2014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</a:rPr>
            <a:t>Individually</a:t>
          </a:r>
          <a:r>
            <a:rPr lang="en-GB" sz="2100" kern="1200" dirty="0" smtClean="0"/>
            <a:t> </a:t>
          </a:r>
          <a:endParaRPr lang="en-GB" sz="2100" kern="1200" dirty="0"/>
        </a:p>
      </dsp:txBody>
      <dsp:txXfrm>
        <a:off x="1010" y="541870"/>
        <a:ext cx="1774050" cy="788466"/>
      </dsp:txXfrm>
    </dsp:sp>
    <dsp:sp modelId="{4899C151-51AB-4AF0-BCF9-CB0D245D290F}">
      <dsp:nvSpPr>
        <dsp:cNvPr id="0" name=""/>
        <dsp:cNvSpPr/>
      </dsp:nvSpPr>
      <dsp:spPr>
        <a:xfrm>
          <a:off x="1577943" y="541870"/>
          <a:ext cx="1971166" cy="788466"/>
        </a:xfrm>
        <a:prstGeom prst="chevron">
          <a:avLst/>
        </a:prstGeom>
        <a:solidFill>
          <a:schemeClr val="accent2">
            <a:hueOff val="1170380"/>
            <a:satOff val="-1460"/>
            <a:lumOff val="34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</a:rPr>
            <a:t>Pairs</a:t>
          </a:r>
          <a:endParaRPr lang="en-GB" sz="2100" kern="1200" dirty="0">
            <a:solidFill>
              <a:schemeClr val="tx1"/>
            </a:solidFill>
          </a:endParaRPr>
        </a:p>
      </dsp:txBody>
      <dsp:txXfrm>
        <a:off x="1972176" y="541870"/>
        <a:ext cx="1182700" cy="788466"/>
      </dsp:txXfrm>
    </dsp:sp>
    <dsp:sp modelId="{BE5A08A8-B418-4D49-AF26-DB99683C4726}">
      <dsp:nvSpPr>
        <dsp:cNvPr id="0" name=""/>
        <dsp:cNvSpPr/>
      </dsp:nvSpPr>
      <dsp:spPr>
        <a:xfrm>
          <a:off x="3154876" y="541870"/>
          <a:ext cx="1971166" cy="788466"/>
        </a:xfrm>
        <a:prstGeom prst="chevron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</a:rPr>
            <a:t>Groups of 4</a:t>
          </a:r>
          <a:endParaRPr lang="en-GB" sz="2100" kern="1200" dirty="0">
            <a:solidFill>
              <a:schemeClr val="tx1"/>
            </a:solidFill>
          </a:endParaRPr>
        </a:p>
      </dsp:txBody>
      <dsp:txXfrm>
        <a:off x="3549109" y="541870"/>
        <a:ext cx="1182700" cy="788466"/>
      </dsp:txXfrm>
    </dsp:sp>
    <dsp:sp modelId="{033FD171-21AB-4547-919A-4351B69CC74A}">
      <dsp:nvSpPr>
        <dsp:cNvPr id="0" name=""/>
        <dsp:cNvSpPr/>
      </dsp:nvSpPr>
      <dsp:spPr>
        <a:xfrm>
          <a:off x="4731809" y="541870"/>
          <a:ext cx="1971166" cy="788466"/>
        </a:xfrm>
        <a:prstGeom prst="chevron">
          <a:avLst/>
        </a:prstGeom>
        <a:solidFill>
          <a:schemeClr val="accent2">
            <a:hueOff val="3511139"/>
            <a:satOff val="-4379"/>
            <a:lumOff val="10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</a:rPr>
            <a:t>Groups of 8</a:t>
          </a:r>
          <a:endParaRPr lang="en-GB" sz="2100" kern="1200" dirty="0">
            <a:solidFill>
              <a:schemeClr val="tx1"/>
            </a:solidFill>
          </a:endParaRPr>
        </a:p>
      </dsp:txBody>
      <dsp:txXfrm>
        <a:off x="5126042" y="541870"/>
        <a:ext cx="1182700" cy="788466"/>
      </dsp:txXfrm>
    </dsp:sp>
    <dsp:sp modelId="{FCAC9290-0061-40DD-9EE2-E36428818B27}">
      <dsp:nvSpPr>
        <dsp:cNvPr id="0" name=""/>
        <dsp:cNvSpPr/>
      </dsp:nvSpPr>
      <dsp:spPr>
        <a:xfrm>
          <a:off x="6308742" y="541870"/>
          <a:ext cx="1971166" cy="788466"/>
        </a:xfrm>
        <a:prstGeom prst="chevron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4011" tIns="56007" rIns="28004" bIns="56007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solidFill>
                <a:schemeClr val="tx1"/>
              </a:solidFill>
            </a:rPr>
            <a:t>As a class</a:t>
          </a:r>
          <a:endParaRPr lang="en-GB" sz="2100" kern="1200" dirty="0">
            <a:solidFill>
              <a:schemeClr val="tx1"/>
            </a:solidFill>
          </a:endParaRPr>
        </a:p>
      </dsp:txBody>
      <dsp:txXfrm>
        <a:off x="6702975" y="541870"/>
        <a:ext cx="1182700" cy="788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41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413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376632-A14D-48B6-ACE1-AF712D16180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053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04/12/2017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04/12/2017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24410" r="12609" b="4603"/>
          <a:stretch/>
        </p:blipFill>
        <p:spPr bwMode="auto">
          <a:xfrm>
            <a:off x="611560" y="981959"/>
            <a:ext cx="7992888" cy="5876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34489" y="260647"/>
            <a:ext cx="7744428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Can you spot the differences?  There are 5 to find!  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REFLECT: Working individually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So far, the best thing about secondary school has been….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So far, my biggest challenge has been…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One thing I need to improve is…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2 things that I will do to improve are…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08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7" t="11279" r="12597" b="14211"/>
          <a:stretch/>
        </p:blipFill>
        <p:spPr bwMode="auto">
          <a:xfrm>
            <a:off x="899592" y="471778"/>
            <a:ext cx="7272808" cy="541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298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72" t="24410" r="12609" b="4603"/>
          <a:stretch/>
        </p:blipFill>
        <p:spPr bwMode="auto">
          <a:xfrm>
            <a:off x="1259632" y="2636912"/>
            <a:ext cx="5040560" cy="3705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THINK</a:t>
            </a:r>
            <a:r>
              <a:rPr lang="en-GB" sz="3600" dirty="0" smtClean="0"/>
              <a:t>: Based on this activity, what </a:t>
            </a:r>
            <a:r>
              <a:rPr lang="en-GB" sz="3600" u="sng" dirty="0" smtClean="0"/>
              <a:t>skill</a:t>
            </a:r>
            <a:r>
              <a:rPr lang="en-GB" sz="3600" dirty="0" smtClean="0"/>
              <a:t> might we be working on today? 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1162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Comparing primary and secondary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190080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LO: To reflect on the similarities and differences between primary and secondary school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3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 pairs: Comparison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5788" y="1736812"/>
            <a:ext cx="4040188" cy="4536504"/>
          </a:xfrm>
        </p:spPr>
        <p:txBody>
          <a:bodyPr anchor="t" anchorCtr="0">
            <a:no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Work together to identify </a:t>
            </a:r>
            <a:r>
              <a:rPr lang="en-GB" u="sng" dirty="0" smtClean="0">
                <a:solidFill>
                  <a:schemeClr val="tx1"/>
                </a:solidFill>
              </a:rPr>
              <a:t>similarities</a:t>
            </a:r>
            <a:r>
              <a:rPr lang="en-GB" dirty="0" smtClean="0">
                <a:solidFill>
                  <a:schemeClr val="tx1"/>
                </a:solidFill>
              </a:rPr>
              <a:t> (things that are the same) and </a:t>
            </a:r>
            <a:r>
              <a:rPr lang="en-GB" u="sng" dirty="0" smtClean="0">
                <a:solidFill>
                  <a:schemeClr val="tx1"/>
                </a:solidFill>
              </a:rPr>
              <a:t>differences</a:t>
            </a:r>
            <a:r>
              <a:rPr lang="en-GB" dirty="0" smtClean="0">
                <a:solidFill>
                  <a:schemeClr val="tx1"/>
                </a:solidFill>
              </a:rPr>
              <a:t> between primary and secondary school.  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OK – 7+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Good – 10+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Excellent – 12+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7" t="18792" r="51636" b="63264"/>
          <a:stretch/>
        </p:blipFill>
        <p:spPr bwMode="auto">
          <a:xfrm>
            <a:off x="4355976" y="4252233"/>
            <a:ext cx="4325996" cy="1697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Callout 8"/>
          <p:cNvSpPr/>
          <p:nvPr/>
        </p:nvSpPr>
        <p:spPr>
          <a:xfrm>
            <a:off x="5220072" y="1628800"/>
            <a:ext cx="3600400" cy="2376264"/>
          </a:xfrm>
          <a:prstGeom prst="wedgeEllipseCallout">
            <a:avLst>
              <a:gd name="adj1" fmla="val 34279"/>
              <a:gd name="adj2" fmla="val 73841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Remember that differences must have two parts e.g. in </a:t>
            </a:r>
            <a:r>
              <a:rPr lang="en-GB" dirty="0" smtClean="0">
                <a:solidFill>
                  <a:schemeClr val="bg1"/>
                </a:solidFill>
                <a:latin typeface="Comic Sans MS" pitchFamily="66" charset="0"/>
              </a:rPr>
              <a:t>primary … whereas </a:t>
            </a:r>
            <a:r>
              <a:rPr lang="en-GB" dirty="0">
                <a:solidFill>
                  <a:schemeClr val="bg1"/>
                </a:solidFill>
                <a:latin typeface="Comic Sans MS" pitchFamily="66" charset="0"/>
              </a:rPr>
              <a:t>in secondary… </a:t>
            </a:r>
          </a:p>
          <a:p>
            <a:pPr algn="ctr"/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5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In pairs: Use highlighters to categorise the similarities and differences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7" t="18792" r="51636" b="63264"/>
          <a:stretch/>
        </p:blipFill>
        <p:spPr bwMode="auto">
          <a:xfrm>
            <a:off x="4144630" y="2783710"/>
            <a:ext cx="4675841" cy="183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7584" y="3632234"/>
            <a:ext cx="2376264" cy="720080"/>
          </a:xfrm>
          <a:prstGeom prst="rect">
            <a:avLst/>
          </a:prstGeom>
          <a:solidFill>
            <a:srgbClr val="FFFF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813229" y="2867404"/>
            <a:ext cx="1814555" cy="643396"/>
          </a:xfrm>
          <a:prstGeom prst="rect">
            <a:avLst/>
          </a:prstGeom>
          <a:solidFill>
            <a:schemeClr val="accent5">
              <a:lumMod val="40000"/>
              <a:lumOff val="60000"/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72222" y="3020759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Comic Sans MS" pitchFamily="66" charset="0"/>
              </a:rPr>
              <a:t>In lessons</a:t>
            </a:r>
          </a:p>
          <a:p>
            <a:endParaRPr lang="en-GB" sz="2400" dirty="0" smtClean="0">
              <a:latin typeface="Comic Sans MS" pitchFamily="66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GB" sz="2400" dirty="0" smtClean="0">
                <a:latin typeface="Comic Sans MS" pitchFamily="66" charset="0"/>
              </a:rPr>
              <a:t>Outside </a:t>
            </a:r>
            <a:r>
              <a:rPr lang="en-GB" sz="2400" dirty="0" smtClean="0">
                <a:latin typeface="Comic Sans MS" pitchFamily="66" charset="0"/>
              </a:rPr>
              <a:t>lessons</a:t>
            </a:r>
            <a:endParaRPr lang="en-GB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58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Working individually RANK the similarities and differences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Identify the 3 most important similarities and differences between primary and secondary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7" t="18792" r="51636" b="63264"/>
          <a:stretch/>
        </p:blipFill>
        <p:spPr bwMode="auto">
          <a:xfrm>
            <a:off x="4554421" y="1700808"/>
            <a:ext cx="440538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91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>As a class, you will </a:t>
            </a:r>
            <a:r>
              <a:rPr lang="en-GB" u="sng" dirty="0" smtClean="0"/>
              <a:t>co-operate</a:t>
            </a:r>
            <a:r>
              <a:rPr lang="en-GB" dirty="0" smtClean="0"/>
              <a:t> to identify the 3 most important  similarities and differences together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75202404"/>
              </p:ext>
            </p:extLst>
          </p:nvPr>
        </p:nvGraphicFramePr>
        <p:xfrm>
          <a:off x="402564" y="2420888"/>
          <a:ext cx="8280920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4634494"/>
            <a:ext cx="1882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Share ideas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142" y="5733256"/>
            <a:ext cx="4397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Listen to other people’s ideas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5013176"/>
            <a:ext cx="4895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Be prepared to change your mind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72238" y="4172829"/>
            <a:ext cx="1715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Negotiate 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75540" y="4077072"/>
            <a:ext cx="3288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  <a:latin typeface="Comic Sans MS" pitchFamily="66" charset="0"/>
              </a:rPr>
              <a:t>Disagree respectfully</a:t>
            </a:r>
            <a:endParaRPr lang="en-GB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58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Our 3 most important similarities and differences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Similarities</a:t>
            </a:r>
          </a:p>
          <a:p>
            <a:pPr marL="0" indent="0">
              <a:buNone/>
            </a:pPr>
            <a:endParaRPr lang="en-GB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1. 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2.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3. 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 algn="ctr">
              <a:buNone/>
            </a:pPr>
            <a:r>
              <a:rPr lang="en-GB" u="sng" dirty="0" smtClean="0">
                <a:solidFill>
                  <a:schemeClr val="tx1"/>
                </a:solidFill>
              </a:rPr>
              <a:t>Differences</a:t>
            </a:r>
          </a:p>
          <a:p>
            <a:pPr marL="0" indent="0" algn="ctr">
              <a:buNone/>
            </a:pPr>
            <a:endParaRPr lang="en-GB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1. 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2.   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3. 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137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125</TotalTime>
  <Words>243</Words>
  <Application>Microsoft Office PowerPoint</Application>
  <PresentationFormat>On-screen Show (4:3)</PresentationFormat>
  <Paragraphs>54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Stepping Stones Final Final</vt:lpstr>
      <vt:lpstr>PowerPoint Presentation</vt:lpstr>
      <vt:lpstr>PowerPoint Presentation</vt:lpstr>
      <vt:lpstr>THINK: Based on this activity, what skill might we be working on today?  </vt:lpstr>
      <vt:lpstr>Comparing primary and secondary</vt:lpstr>
      <vt:lpstr>In pairs: Comparison</vt:lpstr>
      <vt:lpstr>In pairs: Use highlighters to categorise the similarities and differences</vt:lpstr>
      <vt:lpstr>Working individually RANK the similarities and differences</vt:lpstr>
      <vt:lpstr>As a class, you will co-operate to identify the 3 most important  similarities and differences together</vt:lpstr>
      <vt:lpstr>Our 3 most important similarities and differences</vt:lpstr>
      <vt:lpstr>REFLECT: Working individually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PREDICT: What is the topic of today’s lesson?</dc:title>
  <dc:creator>Ms K. Mitchell</dc:creator>
  <cp:lastModifiedBy>Ms J. Dimes</cp:lastModifiedBy>
  <cp:revision>14</cp:revision>
  <dcterms:created xsi:type="dcterms:W3CDTF">2016-07-21T07:01:59Z</dcterms:created>
  <dcterms:modified xsi:type="dcterms:W3CDTF">2017-12-04T13:53:49Z</dcterms:modified>
</cp:coreProperties>
</file>